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sldIdLst>
    <p:sldId id="406" r:id="rId2"/>
    <p:sldId id="449" r:id="rId3"/>
    <p:sldId id="291" r:id="rId4"/>
    <p:sldId id="340" r:id="rId5"/>
    <p:sldId id="258" r:id="rId6"/>
    <p:sldId id="267" r:id="rId7"/>
    <p:sldId id="290" r:id="rId8"/>
    <p:sldId id="293" r:id="rId9"/>
    <p:sldId id="294" r:id="rId10"/>
    <p:sldId id="29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8" r:id="rId21"/>
    <p:sldId id="336" r:id="rId22"/>
    <p:sldId id="337" r:id="rId23"/>
    <p:sldId id="339" r:id="rId24"/>
    <p:sldId id="342" r:id="rId25"/>
    <p:sldId id="343" r:id="rId26"/>
    <p:sldId id="344" r:id="rId27"/>
    <p:sldId id="345" r:id="rId28"/>
    <p:sldId id="346" r:id="rId29"/>
    <p:sldId id="408" r:id="rId30"/>
    <p:sldId id="409" r:id="rId31"/>
    <p:sldId id="410" r:id="rId32"/>
    <p:sldId id="411" r:id="rId33"/>
    <p:sldId id="431" r:id="rId34"/>
    <p:sldId id="432" r:id="rId35"/>
    <p:sldId id="455" r:id="rId36"/>
    <p:sldId id="442" r:id="rId37"/>
    <p:sldId id="259" r:id="rId38"/>
    <p:sldId id="450" r:id="rId39"/>
    <p:sldId id="428" r:id="rId40"/>
    <p:sldId id="429" r:id="rId41"/>
    <p:sldId id="354" r:id="rId42"/>
    <p:sldId id="296" r:id="rId43"/>
    <p:sldId id="297" r:id="rId44"/>
    <p:sldId id="298" r:id="rId45"/>
    <p:sldId id="299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412" r:id="rId54"/>
    <p:sldId id="413" r:id="rId55"/>
    <p:sldId id="414" r:id="rId56"/>
    <p:sldId id="415" r:id="rId57"/>
    <p:sldId id="456" r:id="rId58"/>
    <p:sldId id="443" r:id="rId59"/>
    <p:sldId id="261" r:id="rId60"/>
    <p:sldId id="451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  <p:sldId id="367" r:id="rId83"/>
    <p:sldId id="368" r:id="rId84"/>
    <p:sldId id="369" r:id="rId85"/>
    <p:sldId id="382" r:id="rId86"/>
    <p:sldId id="416" r:id="rId87"/>
    <p:sldId id="417" r:id="rId88"/>
    <p:sldId id="418" r:id="rId89"/>
    <p:sldId id="419" r:id="rId90"/>
    <p:sldId id="441" r:id="rId91"/>
    <p:sldId id="457" r:id="rId92"/>
    <p:sldId id="444" r:id="rId93"/>
    <p:sldId id="263" r:id="rId94"/>
    <p:sldId id="452" r:id="rId95"/>
    <p:sldId id="447" r:id="rId96"/>
    <p:sldId id="453" r:id="rId97"/>
    <p:sldId id="309" r:id="rId98"/>
    <p:sldId id="370" r:id="rId99"/>
    <p:sldId id="371" r:id="rId100"/>
    <p:sldId id="372" r:id="rId101"/>
    <p:sldId id="373" r:id="rId102"/>
    <p:sldId id="313" r:id="rId103"/>
    <p:sldId id="405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316" r:id="rId112"/>
    <p:sldId id="383" r:id="rId113"/>
    <p:sldId id="384" r:id="rId114"/>
    <p:sldId id="385" r:id="rId115"/>
    <p:sldId id="386" r:id="rId116"/>
    <p:sldId id="387" r:id="rId117"/>
    <p:sldId id="420" r:id="rId118"/>
    <p:sldId id="421" r:id="rId119"/>
    <p:sldId id="422" r:id="rId120"/>
    <p:sldId id="423" r:id="rId121"/>
    <p:sldId id="458" r:id="rId122"/>
    <p:sldId id="445" r:id="rId123"/>
    <p:sldId id="265" r:id="rId124"/>
    <p:sldId id="454" r:id="rId125"/>
    <p:sldId id="317" r:id="rId126"/>
    <p:sldId id="318" r:id="rId127"/>
    <p:sldId id="319" r:id="rId128"/>
    <p:sldId id="320" r:id="rId129"/>
    <p:sldId id="321" r:id="rId130"/>
    <p:sldId id="388" r:id="rId131"/>
    <p:sldId id="389" r:id="rId132"/>
    <p:sldId id="390" r:id="rId133"/>
    <p:sldId id="322" r:id="rId134"/>
    <p:sldId id="391" r:id="rId135"/>
    <p:sldId id="392" r:id="rId136"/>
    <p:sldId id="393" r:id="rId137"/>
    <p:sldId id="323" r:id="rId138"/>
    <p:sldId id="324" r:id="rId139"/>
    <p:sldId id="325" r:id="rId140"/>
    <p:sldId id="398" r:id="rId141"/>
    <p:sldId id="399" r:id="rId142"/>
    <p:sldId id="400" r:id="rId143"/>
    <p:sldId id="394" r:id="rId144"/>
    <p:sldId id="401" r:id="rId145"/>
    <p:sldId id="395" r:id="rId146"/>
    <p:sldId id="396" r:id="rId147"/>
    <p:sldId id="402" r:id="rId148"/>
    <p:sldId id="397" r:id="rId149"/>
    <p:sldId id="403" r:id="rId150"/>
    <p:sldId id="425" r:id="rId151"/>
    <p:sldId id="426" r:id="rId152"/>
    <p:sldId id="459" r:id="rId153"/>
    <p:sldId id="446" r:id="rId15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43" autoAdjust="0"/>
  </p:normalViewPr>
  <p:slideViewPr>
    <p:cSldViewPr>
      <p:cViewPr varScale="1">
        <p:scale>
          <a:sx n="69" d="100"/>
          <a:sy n="69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  <inkml:channelProperty channel="T" name="resolution" value="1" units="1/dev"/>
        </inkml:channelProperties>
      </inkml:inkSource>
      <inkml:timestamp xml:id="ts0" timeString="2015-09-08T09:46:43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21382 15949 512 0,'0'-24'0'15,"0"24"0"-15,0 0 0 16,0 0 0-16,0 24 0 15,0-24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9566B-D1CE-4835-B713-299DF054168F}" type="datetimeFigureOut">
              <a:rPr lang="nl-NL" smtClean="0"/>
              <a:t>12-02-2018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EA6A-94CD-47E7-82FA-FB042CECD8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60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77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3C25-B484-45B2-97D4-475E9AF0AD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DA3A-4FD2-480C-88FB-69CBFF6BA0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A0A6-15B0-483F-86D5-019BD549DE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6DB1-AF11-4BCD-BEDE-B04A51B38A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590-F52E-4473-97DF-FC214FB4EC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BDB9-91A4-4A8D-9032-D46B46BC90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7BC2-8DD5-40EF-A4A7-3900AD9297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2728-63C9-4F53-A84D-C426A71D13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617F-ED54-4A7B-B32E-2605510678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E8A9-94A3-4A83-9055-E05A4F531E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67B7-F14F-4CA0-B57C-3DBCFB90AC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A05DC8-ED25-4F86-AE99-B69C742187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/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/>
              <a:t>Cursus 4  – Module 3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nijlpaard</a:t>
            </a:r>
            <a:endParaRPr lang="nl-NL" sz="2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4" descr="Nijlpaar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40671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nijlpa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89138"/>
            <a:ext cx="298767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gebit</a:t>
            </a:r>
            <a:endParaRPr lang="nl-NL" sz="28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7044" name="Picture 5" descr="gebi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319962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kies</a:t>
            </a:r>
            <a:endParaRPr lang="nl-NL" sz="2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8068" name="Picture 4" descr="k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81075"/>
            <a:ext cx="51435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de pijn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0116" name="Afbeelding 6" descr="pij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143000"/>
            <a:ext cx="3848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ik heb pijn aan mijn ….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1140" name="Afbeelding 5" descr="akel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571500"/>
            <a:ext cx="3286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tand</a:t>
            </a:r>
            <a:endParaRPr lang="nl-NL" sz="28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164" name="Picture 4" descr="k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275"/>
            <a:ext cx="4121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4643438" y="2492375"/>
            <a:ext cx="1441450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tandarts</a:t>
            </a:r>
            <a:endParaRPr lang="nl-NL" sz="280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3188" name="Picture 4" descr="tand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52513"/>
            <a:ext cx="66357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wachtkamer</a:t>
            </a:r>
            <a:endParaRPr lang="nl-NL" sz="28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4212" name="Picture 4" descr="wachtk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8961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boren</a:t>
            </a:r>
            <a:endParaRPr lang="nl-NL" sz="280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5236" name="Picture 4" descr="b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628775"/>
            <a:ext cx="45243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(kies) trekken</a:t>
            </a:r>
            <a:endParaRPr lang="nl-NL" sz="280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6260" name="Picture 4" descr="trek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533717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gaatjes vullen</a:t>
            </a:r>
            <a:endParaRPr lang="nl-NL" sz="280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7284" name="Picture 4" descr="gaatjes vu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362075"/>
            <a:ext cx="476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tand</a:t>
            </a:r>
            <a:endParaRPr lang="nl-NL" sz="2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k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275"/>
            <a:ext cx="4121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643438" y="2492375"/>
            <a:ext cx="1441450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snoep                                    snoepen</a:t>
            </a:r>
            <a:endParaRPr lang="nl-NL" sz="280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8308" name="Picture 4" descr="snoep e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1115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snoep e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981075"/>
            <a:ext cx="3035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akelig (gevoel)</a:t>
            </a:r>
            <a:endParaRPr lang="nl-NL" sz="280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9332" name="Picture 4" descr="akel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692150"/>
            <a:ext cx="3286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bang</a:t>
            </a:r>
            <a:endParaRPr lang="nl-NL" sz="280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0356" name="Picture 4" descr="b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1966913"/>
            <a:ext cx="2381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(iets) eng (vinden)</a:t>
            </a:r>
            <a:endParaRPr lang="nl-NL" sz="280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1380" name="Picture 4" descr="eng vind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1762125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leuk</a:t>
            </a:r>
            <a:endParaRPr lang="nl-NL" sz="280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04" name="Picture 4" descr="le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47750"/>
            <a:ext cx="452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spannend</a:t>
            </a:r>
            <a:endParaRPr lang="nl-NL" sz="280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3428" name="Picture 4" descr="spann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81075"/>
            <a:ext cx="2933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zenuwachtig</a:t>
            </a:r>
            <a:endParaRPr lang="nl-NL" sz="28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4452" name="Picture 4" descr="zenuwacht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2858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54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boor</a:t>
            </a:r>
          </a:p>
          <a:p>
            <a:pPr>
              <a:buFontTx/>
              <a:buNone/>
            </a:pPr>
            <a:r>
              <a:rPr lang="nl-NL"/>
              <a:t>de kies</a:t>
            </a:r>
          </a:p>
          <a:p>
            <a:pPr>
              <a:buFontTx/>
              <a:buNone/>
            </a:pPr>
            <a:r>
              <a:rPr lang="nl-NL"/>
              <a:t>de pijn</a:t>
            </a:r>
          </a:p>
          <a:p>
            <a:pPr>
              <a:buFontTx/>
              <a:buNone/>
            </a:pPr>
            <a:r>
              <a:rPr lang="nl-NL"/>
              <a:t>de tand</a:t>
            </a:r>
          </a:p>
          <a:p>
            <a:pPr>
              <a:buFontTx/>
              <a:buNone/>
            </a:pPr>
            <a:r>
              <a:rPr lang="nl-NL"/>
              <a:t>de tandarts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64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boor			de boren</a:t>
            </a:r>
          </a:p>
          <a:p>
            <a:pPr>
              <a:buFontTx/>
              <a:buNone/>
            </a:pPr>
            <a:r>
              <a:rPr lang="nl-NL"/>
              <a:t>de kies			de kiezen</a:t>
            </a:r>
          </a:p>
          <a:p>
            <a:pPr>
              <a:buFontTx/>
              <a:buNone/>
            </a:pPr>
            <a:r>
              <a:rPr lang="nl-NL"/>
              <a:t>de pijn			de pijnen</a:t>
            </a:r>
          </a:p>
          <a:p>
            <a:pPr>
              <a:buFontTx/>
              <a:buNone/>
            </a:pPr>
            <a:r>
              <a:rPr lang="nl-NL"/>
              <a:t>de tand			de tanden</a:t>
            </a:r>
          </a:p>
          <a:p>
            <a:pPr>
              <a:buFontTx/>
              <a:buNone/>
            </a:pPr>
            <a:r>
              <a:rPr lang="nl-NL"/>
              <a:t>de tandarts		de tandartsen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75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de assistente</a:t>
            </a:r>
          </a:p>
          <a:p>
            <a:r>
              <a:rPr lang="nl-NL"/>
              <a:t>de wachtkamer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tandarts</a:t>
            </a:r>
            <a:endParaRPr lang="nl-NL" sz="2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4" descr="tand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052513"/>
            <a:ext cx="66357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085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de assistente			de assistentes</a:t>
            </a:r>
          </a:p>
          <a:p>
            <a:r>
              <a:rPr lang="nl-NL"/>
              <a:t>de wachtkamer		de wachtkamers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184"/>
            <a:ext cx="8229600" cy="922114"/>
          </a:xfrm>
        </p:spPr>
        <p:txBody>
          <a:bodyPr/>
          <a:lstStyle/>
          <a:p>
            <a:r>
              <a:rPr lang="nl-NL" sz="3200" dirty="0"/>
              <a:t>Verwijzende functiewoorden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49298"/>
            <a:ext cx="8229600" cy="5720062"/>
          </a:xfrm>
        </p:spPr>
        <p:txBody>
          <a:bodyPr/>
          <a:lstStyle/>
          <a:p>
            <a:r>
              <a:rPr lang="nl-NL" sz="2800" u="sng" dirty="0"/>
              <a:t>Wat gaan we doen? </a:t>
            </a:r>
            <a:r>
              <a:rPr lang="nl-NL" sz="2800" u="sng" dirty="0" err="1"/>
              <a:t>Binnenkring</a:t>
            </a:r>
            <a:r>
              <a:rPr lang="nl-NL" sz="2800" u="sng" dirty="0"/>
              <a:t>/buitenkring</a:t>
            </a:r>
          </a:p>
          <a:p>
            <a:r>
              <a:rPr lang="nl-NL" sz="2800" dirty="0"/>
              <a:t>Maak een </a:t>
            </a:r>
            <a:r>
              <a:rPr lang="nl-NL" sz="2800" dirty="0" err="1"/>
              <a:t>binnenkring</a:t>
            </a:r>
            <a:r>
              <a:rPr lang="nl-NL" sz="2800" dirty="0"/>
              <a:t> en een buitenkring.</a:t>
            </a:r>
          </a:p>
          <a:p>
            <a:r>
              <a:rPr lang="nl-NL" sz="2800" dirty="0"/>
              <a:t>De </a:t>
            </a:r>
            <a:r>
              <a:rPr lang="nl-NL" sz="2800" dirty="0" err="1"/>
              <a:t>binnenkring</a:t>
            </a:r>
            <a:r>
              <a:rPr lang="nl-NL" sz="2800" dirty="0"/>
              <a:t> maakt een zin met </a:t>
            </a:r>
            <a:r>
              <a:rPr lang="nl-NL" sz="2800" dirty="0">
                <a:solidFill>
                  <a:srgbClr val="FFFF00"/>
                </a:solidFill>
              </a:rPr>
              <a:t>wie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993300"/>
                </a:solidFill>
              </a:rPr>
              <a:t>wat.</a:t>
            </a:r>
            <a:endParaRPr lang="nl-NL" sz="2800" dirty="0"/>
          </a:p>
          <a:p>
            <a:r>
              <a:rPr lang="nl-NL" sz="2800" dirty="0"/>
              <a:t>De buitenkring vervangt </a:t>
            </a:r>
            <a:r>
              <a:rPr lang="nl-NL" sz="2800" dirty="0">
                <a:solidFill>
                  <a:srgbClr val="FFFF00"/>
                </a:solidFill>
              </a:rPr>
              <a:t>wie</a:t>
            </a:r>
            <a:r>
              <a:rPr lang="nl-NL" sz="2800" dirty="0"/>
              <a:t> of </a:t>
            </a:r>
            <a:r>
              <a:rPr lang="nl-NL" sz="2800" dirty="0">
                <a:solidFill>
                  <a:srgbClr val="993300"/>
                </a:solidFill>
              </a:rPr>
              <a:t>wat</a:t>
            </a:r>
            <a:r>
              <a:rPr lang="nl-NL" sz="2800" dirty="0"/>
              <a:t> door verwijzende functiewoorden.</a:t>
            </a:r>
          </a:p>
          <a:p>
            <a:r>
              <a:rPr lang="nl-NL" sz="2800" dirty="0" err="1"/>
              <a:t>Bijv</a:t>
            </a:r>
            <a:r>
              <a:rPr lang="nl-NL" sz="2800" dirty="0"/>
              <a:t>:</a:t>
            </a:r>
          </a:p>
          <a:p>
            <a:pPr marL="0" indent="0">
              <a:buNone/>
            </a:pPr>
            <a:r>
              <a:rPr lang="nl-NL" sz="2800" dirty="0"/>
              <a:t>   </a:t>
            </a:r>
            <a:r>
              <a:rPr lang="nl-NL" sz="2800" dirty="0">
                <a:solidFill>
                  <a:srgbClr val="FFFF00"/>
                </a:solidFill>
              </a:rPr>
              <a:t>De jongen</a:t>
            </a:r>
            <a:r>
              <a:rPr lang="nl-NL" sz="2800" dirty="0"/>
              <a:t> loopt naar </a:t>
            </a:r>
            <a:r>
              <a:rPr lang="nl-NL" sz="2800" dirty="0">
                <a:solidFill>
                  <a:srgbClr val="993300"/>
                </a:solidFill>
              </a:rPr>
              <a:t>de school</a:t>
            </a:r>
            <a:r>
              <a:rPr lang="nl-NL" sz="2800" dirty="0"/>
              <a:t>. 	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FF00"/>
                </a:solidFill>
              </a:rPr>
              <a:t>   Hij </a:t>
            </a:r>
            <a:r>
              <a:rPr lang="nl-NL" sz="2800" dirty="0"/>
              <a:t>loopt naar </a:t>
            </a:r>
            <a:r>
              <a:rPr lang="nl-NL" sz="2800" dirty="0">
                <a:solidFill>
                  <a:srgbClr val="993300"/>
                </a:solidFill>
              </a:rPr>
              <a:t>die school</a:t>
            </a:r>
            <a:r>
              <a:rPr lang="nl-NL" sz="2800" dirty="0"/>
              <a:t>.</a:t>
            </a:r>
          </a:p>
          <a:p>
            <a:r>
              <a:rPr lang="nl-NL" sz="2800" dirty="0">
                <a:solidFill>
                  <a:srgbClr val="993300"/>
                </a:solidFill>
              </a:rPr>
              <a:t>Het boek </a:t>
            </a:r>
            <a:r>
              <a:rPr lang="nl-NL" sz="2800" dirty="0"/>
              <a:t>ligt op </a:t>
            </a:r>
            <a:r>
              <a:rPr lang="nl-NL" sz="2800" dirty="0">
                <a:solidFill>
                  <a:srgbClr val="993300"/>
                </a:solidFill>
              </a:rPr>
              <a:t>de tafel</a:t>
            </a:r>
            <a:r>
              <a:rPr lang="nl-NL" sz="2800" dirty="0"/>
              <a:t>.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993300"/>
                </a:solidFill>
              </a:rPr>
              <a:t>   Dit boek </a:t>
            </a:r>
            <a:r>
              <a:rPr lang="nl-NL" sz="2800" dirty="0"/>
              <a:t>ligt op </a:t>
            </a:r>
            <a:r>
              <a:rPr lang="nl-NL" sz="2800" dirty="0">
                <a:solidFill>
                  <a:srgbClr val="993300"/>
                </a:solidFill>
              </a:rPr>
              <a:t>die tafel</a:t>
            </a:r>
            <a:r>
              <a:rPr lang="nl-NL" sz="2800" dirty="0"/>
              <a:t>.</a:t>
            </a:r>
          </a:p>
          <a:p>
            <a:pPr marL="0" indent="0">
              <a:buNone/>
            </a:pPr>
            <a:r>
              <a:rPr lang="nl-NL" sz="2800" dirty="0"/>
              <a:t>(Kan ook alleen hij/zij/ze </a:t>
            </a:r>
            <a:r>
              <a:rPr lang="nl-NL" sz="2800" dirty="0" err="1"/>
              <a:t>òf</a:t>
            </a:r>
            <a:r>
              <a:rPr lang="nl-NL" sz="2800" dirty="0"/>
              <a:t> alleen deze/die/dat/dit)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157776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3150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8000"/>
          </a:p>
          <a:p>
            <a:pPr algn="ctr" eaLnBrk="1" hangingPunct="1">
              <a:buFontTx/>
              <a:buNone/>
            </a:pPr>
            <a:r>
              <a:rPr lang="en-US" sz="8000"/>
              <a:t>Dag 5</a:t>
            </a:r>
            <a:endParaRPr lang="nl-NL" sz="80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kiespijn</a:t>
            </a:r>
          </a:p>
          <a:p>
            <a:r>
              <a:rPr lang="nl-NL" dirty="0"/>
              <a:t>de assistente</a:t>
            </a:r>
          </a:p>
          <a:p>
            <a:r>
              <a:rPr lang="nl-NL" dirty="0"/>
              <a:t>de behandelkamer</a:t>
            </a:r>
          </a:p>
          <a:p>
            <a:r>
              <a:rPr lang="nl-NL" dirty="0"/>
              <a:t>gaatjes vullen</a:t>
            </a:r>
          </a:p>
          <a:p>
            <a:r>
              <a:rPr lang="nl-NL" dirty="0"/>
              <a:t>snoepen</a:t>
            </a:r>
          </a:p>
          <a:p>
            <a:r>
              <a:rPr lang="nl-NL" dirty="0"/>
              <a:t>akelig</a:t>
            </a:r>
          </a:p>
        </p:txBody>
      </p:sp>
      <p:pic>
        <p:nvPicPr>
          <p:cNvPr id="4" name="Picture 4" descr="kiesp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874" y="2639009"/>
            <a:ext cx="3573926" cy="36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0281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behandelkamer</a:t>
            </a:r>
            <a:endParaRPr lang="nl-NL" sz="280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0596" name="Picture 4" descr="behandelkamer ziekenh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7651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dokter</a:t>
            </a:r>
            <a:endParaRPr lang="nl-NL" sz="28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1620" name="Picture 4" descr="DOK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412875"/>
            <a:ext cx="253047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drankje</a:t>
            </a:r>
            <a:endParaRPr lang="nl-NL" sz="280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44" name="Picture 4" descr="drankj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60575"/>
            <a:ext cx="26987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drankje medicij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708275"/>
            <a:ext cx="2266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EHBO koffer</a:t>
            </a:r>
            <a:endParaRPr lang="nl-NL" sz="280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3668" name="Picture 4" descr="ehbo koff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60350"/>
            <a:ext cx="37528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gang</a:t>
            </a:r>
            <a:endParaRPr lang="nl-NL" sz="280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4692" name="Picture 4" descr="GANG ziekenh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981075"/>
            <a:ext cx="27416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tijger</a:t>
            </a:r>
            <a:endParaRPr lang="nl-NL" sz="28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tij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4813"/>
            <a:ext cx="556101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 </a:t>
            </a:r>
            <a:r>
              <a:rPr lang="en-US" sz="2800"/>
              <a:t>infuus</a:t>
            </a:r>
            <a:endParaRPr lang="nl-NL" sz="28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5716" name="Picture 4" descr="infuu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9891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infuu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268413"/>
            <a:ext cx="230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matras</a:t>
            </a:r>
            <a:endParaRPr lang="nl-NL" sz="280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6740" name="Picture 4" descr="mat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1657350"/>
            <a:ext cx="4457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medicijnen</a:t>
            </a:r>
            <a:endParaRPr lang="nl-NL" sz="280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7764" name="Picture 4" descr="MEDICIJ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429000"/>
            <a:ext cx="216693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 descr="MEDICIJNEN UITGEBRE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989138"/>
            <a:ext cx="47656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operatie</a:t>
            </a:r>
            <a:endParaRPr lang="nl-NL" sz="280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8788" name="Picture 4" descr="opera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1670050"/>
            <a:ext cx="36830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patiënt</a:t>
            </a:r>
            <a:endParaRPr lang="nl-NL" sz="28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9812" name="Picture 4" descr="pat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65175"/>
            <a:ext cx="6350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pillen</a:t>
            </a:r>
            <a:endParaRPr lang="nl-NL" sz="28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0836" name="Picture 4" descr="pi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84313"/>
            <a:ext cx="548798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pleister(s)</a:t>
            </a:r>
            <a:endParaRPr lang="nl-NL" sz="28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1860" name="Picture 4" descr="PLEI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8" y="2271713"/>
            <a:ext cx="34766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verpleegster</a:t>
            </a:r>
            <a:endParaRPr lang="nl-NL" sz="280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884" name="Picture 4" descr="verpleegster zu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1214438"/>
            <a:ext cx="3333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verpleegkundigen</a:t>
            </a:r>
            <a:endParaRPr lang="nl-NL" sz="280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3908" name="Picture 4" descr="Verpleegkundi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276475"/>
            <a:ext cx="38115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wachtkamer</a:t>
            </a:r>
            <a:endParaRPr lang="nl-NL" sz="280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4932" name="Picture 4" descr="wachtkamer ziekenh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1757363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wachtkamer</a:t>
            </a:r>
            <a:endParaRPr lang="nl-NL" sz="28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wachtk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8961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wagentje</a:t>
            </a:r>
            <a:endParaRPr lang="nl-NL" sz="28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5956" name="Picture 4" descr="wagen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375285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(zieken)zaal</a:t>
            </a:r>
            <a:endParaRPr lang="nl-NL" sz="280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6980" name="Picture 4" descr="ziekenz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68413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zieke</a:t>
            </a:r>
            <a:endParaRPr lang="nl-NL" sz="280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8004" name="Picture 4" descr="zie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7651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ziekenhuis</a:t>
            </a:r>
            <a:endParaRPr lang="nl-NL" sz="280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9028" name="Picture 6" descr="Ziekenhui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25538"/>
            <a:ext cx="5257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opereren</a:t>
            </a:r>
            <a:endParaRPr lang="nl-NL" sz="280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0052" name="Picture 4" descr="oper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63" y="1762125"/>
            <a:ext cx="4029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/>
              <a:t>Kun je me helpen?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Taalfunctie:	PROBLEEM OPLOSSEN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nl-NL"/>
          </a:p>
        </p:txBody>
      </p:sp>
      <p:pic>
        <p:nvPicPr>
          <p:cNvPr id="131076" name="Picture 4" descr="probleem oplossen - T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00213"/>
            <a:ext cx="5405438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Probleem:</a:t>
            </a:r>
            <a:r>
              <a:rPr lang="en-US" sz="2800"/>
              <a:t> gebroken arm</a:t>
            </a:r>
            <a:endParaRPr lang="nl-NL" sz="280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2100" name="Picture 4" descr="gebr ar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88913"/>
            <a:ext cx="3792538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Doen: </a:t>
            </a:r>
            <a:r>
              <a:rPr lang="en-US" sz="2800"/>
              <a:t>ga naar het ziekenhuis</a:t>
            </a:r>
            <a:endParaRPr lang="nl-NL" sz="280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24" name="Picture 4" descr="ziekenhui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00250"/>
            <a:ext cx="3505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Doen: </a:t>
            </a:r>
            <a:r>
              <a:rPr lang="en-US" sz="2800"/>
              <a:t>ga naar de dokter</a:t>
            </a:r>
            <a:endParaRPr lang="nl-NL" sz="280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4148" name="Picture 5" descr="DOK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196975"/>
            <a:ext cx="253047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Oplossing:</a:t>
            </a:r>
            <a:r>
              <a:rPr lang="en-US" sz="2800"/>
              <a:t> de arm in het gips</a:t>
            </a:r>
            <a:endParaRPr lang="nl-NL" sz="280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5172" name="Picture 6" descr="gebr ar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557338"/>
            <a:ext cx="19034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bezoek brengen aan</a:t>
            </a:r>
            <a:endParaRPr lang="nl-NL" sz="2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Afbeelding 6" descr="bezoekbrengen a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785938"/>
            <a:ext cx="44831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136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2400"/>
              <a:t>het bezoekuur</a:t>
            </a:r>
          </a:p>
          <a:p>
            <a:pPr>
              <a:buFontTx/>
              <a:buNone/>
            </a:pPr>
            <a:r>
              <a:rPr lang="nl-NL" sz="2400"/>
              <a:t>het infuus</a:t>
            </a:r>
          </a:p>
          <a:p>
            <a:pPr>
              <a:buFontTx/>
              <a:buNone/>
            </a:pPr>
            <a:r>
              <a:rPr lang="nl-NL" sz="2400"/>
              <a:t>de matras</a:t>
            </a:r>
          </a:p>
          <a:p>
            <a:pPr>
              <a:buFontTx/>
              <a:buNone/>
            </a:pPr>
            <a:r>
              <a:rPr lang="nl-NL" sz="2400"/>
              <a:t>het medicijn</a:t>
            </a:r>
          </a:p>
          <a:p>
            <a:pPr>
              <a:buFontTx/>
              <a:buNone/>
            </a:pPr>
            <a:r>
              <a:rPr lang="nl-NL" sz="2400"/>
              <a:t>de patiënt</a:t>
            </a:r>
          </a:p>
          <a:p>
            <a:pPr>
              <a:buFontTx/>
              <a:buNone/>
            </a:pPr>
            <a:r>
              <a:rPr lang="nl-NL" sz="2400"/>
              <a:t>de zaal</a:t>
            </a:r>
          </a:p>
          <a:p>
            <a:pPr>
              <a:buFontTx/>
              <a:buNone/>
            </a:pPr>
            <a:r>
              <a:rPr lang="nl-NL" sz="2400"/>
              <a:t>de zieke</a:t>
            </a:r>
          </a:p>
          <a:p>
            <a:pPr>
              <a:buFontTx/>
              <a:buNone/>
            </a:pPr>
            <a:r>
              <a:rPr lang="nl-NL" sz="2400"/>
              <a:t>het medicijn</a:t>
            </a:r>
          </a:p>
          <a:p>
            <a:pPr>
              <a:buFontTx/>
              <a:buNone/>
            </a:pPr>
            <a:r>
              <a:rPr lang="nl-NL" sz="2400"/>
              <a:t>de pil</a:t>
            </a:r>
          </a:p>
          <a:p>
            <a:pPr>
              <a:buFontTx/>
              <a:buNone/>
            </a:pPr>
            <a:r>
              <a:rPr lang="nl-NL" sz="2400"/>
              <a:t>de prik</a:t>
            </a:r>
          </a:p>
          <a:p>
            <a:pPr>
              <a:buFontTx/>
              <a:buNone/>
            </a:pPr>
            <a:r>
              <a:rPr lang="nl-NL" sz="2400"/>
              <a:t>de spuit</a:t>
            </a:r>
          </a:p>
          <a:p>
            <a:pPr>
              <a:buFontTx/>
              <a:buNone/>
            </a:pPr>
            <a:r>
              <a:rPr lang="nl-NL" sz="2400"/>
              <a:t>de dokter</a:t>
            </a:r>
          </a:p>
          <a:p>
            <a:pPr>
              <a:buFontTx/>
              <a:buNone/>
            </a:pPr>
            <a:endParaRPr lang="nl-NL" sz="2400"/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el 1"/>
          <p:cNvSpPr>
            <a:spLocks noGrp="1"/>
          </p:cNvSpPr>
          <p:nvPr>
            <p:ph type="title"/>
          </p:nvPr>
        </p:nvSpPr>
        <p:spPr>
          <a:xfrm>
            <a:off x="395536" y="127101"/>
            <a:ext cx="8229600" cy="1143000"/>
          </a:xfrm>
        </p:spPr>
        <p:txBody>
          <a:bodyPr/>
          <a:lstStyle/>
          <a:p>
            <a:r>
              <a:rPr lang="nl-NL" dirty="0"/>
              <a:t>meervoud</a:t>
            </a:r>
          </a:p>
        </p:txBody>
      </p:sp>
      <p:sp>
        <p:nvSpPr>
          <p:cNvPr id="137219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nl-NL" sz="2400" dirty="0"/>
              <a:t>het bezoekuur		de bezoekuren</a:t>
            </a:r>
          </a:p>
          <a:p>
            <a:pPr>
              <a:buFontTx/>
              <a:buNone/>
            </a:pPr>
            <a:r>
              <a:rPr lang="nl-NL" sz="2400" dirty="0"/>
              <a:t>het infuus			de infusen</a:t>
            </a:r>
          </a:p>
          <a:p>
            <a:pPr>
              <a:buFontTx/>
              <a:buNone/>
            </a:pPr>
            <a:r>
              <a:rPr lang="nl-NL" sz="2400" dirty="0"/>
              <a:t>de matras			de matrassen</a:t>
            </a:r>
          </a:p>
          <a:p>
            <a:pPr>
              <a:buFontTx/>
              <a:buNone/>
            </a:pPr>
            <a:r>
              <a:rPr lang="nl-NL" sz="2400" dirty="0"/>
              <a:t>het medicijn			de medicijnen</a:t>
            </a:r>
          </a:p>
          <a:p>
            <a:pPr>
              <a:buFontTx/>
              <a:buNone/>
            </a:pPr>
            <a:r>
              <a:rPr lang="nl-NL" sz="2400" dirty="0"/>
              <a:t>de patiënt			de patiënten</a:t>
            </a:r>
          </a:p>
          <a:p>
            <a:pPr>
              <a:buFontTx/>
              <a:buNone/>
            </a:pPr>
            <a:r>
              <a:rPr lang="nl-NL" sz="2400" dirty="0"/>
              <a:t>de zaal			de zalen</a:t>
            </a:r>
          </a:p>
          <a:p>
            <a:pPr>
              <a:buFontTx/>
              <a:buNone/>
            </a:pPr>
            <a:r>
              <a:rPr lang="nl-NL" sz="2400" dirty="0"/>
              <a:t>de zieke			de zieken</a:t>
            </a:r>
          </a:p>
          <a:p>
            <a:pPr>
              <a:buFontTx/>
              <a:buNone/>
            </a:pPr>
            <a:r>
              <a:rPr lang="nl-NL" sz="2400" dirty="0"/>
              <a:t>het medicijn			de medicijnen</a:t>
            </a:r>
          </a:p>
          <a:p>
            <a:pPr>
              <a:buFontTx/>
              <a:buNone/>
            </a:pPr>
            <a:r>
              <a:rPr lang="nl-NL" sz="2400" dirty="0"/>
              <a:t>de pil				de pillen</a:t>
            </a:r>
          </a:p>
          <a:p>
            <a:pPr>
              <a:buFontTx/>
              <a:buNone/>
            </a:pPr>
            <a:r>
              <a:rPr lang="nl-NL" sz="2400" dirty="0"/>
              <a:t>de prik			de prikken</a:t>
            </a:r>
          </a:p>
          <a:p>
            <a:pPr>
              <a:buFontTx/>
              <a:buNone/>
            </a:pPr>
            <a:r>
              <a:rPr lang="nl-NL" sz="2400" dirty="0"/>
              <a:t>de spuit			de spuiten</a:t>
            </a:r>
          </a:p>
          <a:p>
            <a:pPr>
              <a:buFontTx/>
              <a:buNone/>
            </a:pPr>
            <a:r>
              <a:rPr lang="nl-NL" sz="2400" dirty="0"/>
              <a:t>de dokter			de </a:t>
            </a:r>
            <a:r>
              <a:rPr lang="nl-NL" sz="2400" dirty="0" err="1"/>
              <a:t>doktoren</a:t>
            </a:r>
            <a:endParaRPr lang="nl-NL" sz="2400" dirty="0"/>
          </a:p>
          <a:p>
            <a:pPr>
              <a:buFontTx/>
              <a:buNone/>
            </a:pPr>
            <a:endParaRPr lang="nl-NL" dirty="0"/>
          </a:p>
          <a:p>
            <a:pPr>
              <a:buFontTx/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sz="4000" dirty="0"/>
              <a:t>Bijvoeglijk naamwoord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r>
              <a:rPr lang="nl-NL" u="sng" dirty="0"/>
              <a:t>Wat gaan we doen? Tweetalcoach</a:t>
            </a:r>
          </a:p>
          <a:p>
            <a:r>
              <a:rPr lang="nl-NL" dirty="0"/>
              <a:t>Wat hebben we nodig? Tegenstellingenmemory.</a:t>
            </a:r>
          </a:p>
          <a:p>
            <a:r>
              <a:rPr lang="nl-NL" dirty="0"/>
              <a:t>Leerlingen krijgen aantal memorykaartjes met plaatjes van tegenstellingen erop.</a:t>
            </a:r>
          </a:p>
          <a:p>
            <a:r>
              <a:rPr lang="nl-NL" dirty="0"/>
              <a:t>Leerling pakt een kaartje en maakt een zin erbij. Bijv. bij de kaartjes dik/dun: </a:t>
            </a:r>
          </a:p>
          <a:p>
            <a:r>
              <a:rPr lang="nl-NL" dirty="0"/>
              <a:t>De </a:t>
            </a:r>
            <a:r>
              <a:rPr lang="nl-NL" dirty="0">
                <a:solidFill>
                  <a:srgbClr val="00B050"/>
                </a:solidFill>
              </a:rPr>
              <a:t>dikke grijze </a:t>
            </a:r>
            <a:r>
              <a:rPr lang="nl-NL" dirty="0">
                <a:solidFill>
                  <a:srgbClr val="993300"/>
                </a:solidFill>
              </a:rPr>
              <a:t>olifant</a:t>
            </a:r>
            <a:r>
              <a:rPr lang="nl-NL" dirty="0"/>
              <a:t> / </a:t>
            </a:r>
          </a:p>
          <a:p>
            <a:pPr marL="0" indent="0">
              <a:buNone/>
            </a:pPr>
            <a:r>
              <a:rPr lang="nl-NL" dirty="0"/>
              <a:t>   De </a:t>
            </a:r>
            <a:r>
              <a:rPr lang="nl-NL" dirty="0">
                <a:solidFill>
                  <a:srgbClr val="00B050"/>
                </a:solidFill>
              </a:rPr>
              <a:t>kleine witte </a:t>
            </a:r>
            <a:r>
              <a:rPr lang="nl-NL" dirty="0">
                <a:solidFill>
                  <a:srgbClr val="993300"/>
                </a:solidFill>
              </a:rPr>
              <a:t>muis</a:t>
            </a:r>
            <a:r>
              <a:rPr lang="nl-NL" dirty="0"/>
              <a:t>. </a:t>
            </a:r>
          </a:p>
          <a:p>
            <a:r>
              <a:rPr lang="nl-NL" dirty="0"/>
              <a:t>De andere leerling coacht. Wisselen.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95250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22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boren</a:t>
            </a:r>
            <a:endParaRPr lang="nl-NL" sz="28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bo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628775"/>
            <a:ext cx="45243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bijten</a:t>
            </a:r>
            <a:endParaRPr lang="nl-NL" sz="2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bijten in app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268413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ergens achter komen</a:t>
            </a:r>
            <a:endParaRPr lang="nl-NL" sz="2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6" name="Afbeelding 5" descr="ergensachterkomen - blijf-luister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Afbeelding 6" descr="ergens achter kom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785938"/>
            <a:ext cx="4953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gaatjes vullen</a:t>
            </a:r>
            <a:endParaRPr lang="nl-NL" sz="2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60" name="Picture 4" descr="gaatjes vu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362075"/>
            <a:ext cx="476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handje helpen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teiltje</a:t>
            </a:r>
          </a:p>
          <a:p>
            <a:r>
              <a:rPr lang="nl-NL" dirty="0"/>
              <a:t>de afwasborstel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sop</a:t>
            </a:r>
          </a:p>
          <a:p>
            <a:r>
              <a:rPr lang="nl-NL" dirty="0"/>
              <a:t>de salade</a:t>
            </a:r>
          </a:p>
        </p:txBody>
      </p:sp>
      <p:pic>
        <p:nvPicPr>
          <p:cNvPr id="5" name="Picture 4" descr="voorblad%20helpen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20888"/>
            <a:ext cx="24963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01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kauwen</a:t>
            </a:r>
            <a:endParaRPr lang="nl-NL" sz="28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0484" name="Picture 4" descr="kauw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25538"/>
            <a:ext cx="74025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snoep                                snoepen</a:t>
            </a:r>
            <a:endParaRPr lang="nl-NL" sz="2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1508" name="Picture 4" descr="snoep e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31115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snoep e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981075"/>
            <a:ext cx="3035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(kies) trekken</a:t>
            </a:r>
            <a:endParaRPr lang="nl-NL" sz="2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2532" name="Picture 4" descr="trek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533717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gezellig</a:t>
            </a:r>
            <a:endParaRPr lang="nl-NL" sz="2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3556" name="Picture 4" descr="gezell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5002212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een afspraak maken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4580" name="Picture 4" descr="afsprmak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549275"/>
            <a:ext cx="2724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afsprmak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0800"/>
            <a:ext cx="31845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beugels en kunstgebitten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5604" name="Picture 4" descr="beug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28775"/>
            <a:ext cx="435768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het (tandarts)gereedschap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6628" name="Picture 4" descr="tandarts gereedsch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765175"/>
            <a:ext cx="38290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de tandenborstel(s)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7652" name="Picture 4" descr="tandenborstel elek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205038"/>
            <a:ext cx="27495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tandenborstel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20938"/>
            <a:ext cx="466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de tandpasta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8676" name="Picture 7" descr="tandpas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708275"/>
            <a:ext cx="26416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tandpast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268413"/>
            <a:ext cx="3181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boor</a:t>
            </a:r>
          </a:p>
          <a:p>
            <a:pPr>
              <a:buFontTx/>
              <a:buNone/>
            </a:pPr>
            <a:r>
              <a:rPr lang="nl-NL"/>
              <a:t>de kies</a:t>
            </a:r>
          </a:p>
          <a:p>
            <a:pPr>
              <a:buFontTx/>
              <a:buNone/>
            </a:pPr>
            <a:r>
              <a:rPr lang="nl-NL"/>
              <a:t>het nijlpaard</a:t>
            </a:r>
          </a:p>
          <a:p>
            <a:pPr>
              <a:buFontTx/>
              <a:buNone/>
            </a:pPr>
            <a:r>
              <a:rPr lang="nl-NL"/>
              <a:t>de tand</a:t>
            </a:r>
          </a:p>
          <a:p>
            <a:pPr>
              <a:buFontTx/>
              <a:buNone/>
            </a:pPr>
            <a:r>
              <a:rPr lang="nl-NL"/>
              <a:t>de tandarts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>
                <a:solidFill>
                  <a:schemeClr val="tx1"/>
                </a:solidFill>
              </a:rPr>
              <a:t>woord</a:t>
            </a:r>
            <a:r>
              <a:rPr lang="en-US" sz="2800" dirty="0">
                <a:solidFill>
                  <a:schemeClr val="tx1"/>
                </a:solidFill>
              </a:rPr>
              <a:t> van de dag :    </a:t>
            </a:r>
            <a:r>
              <a:rPr lang="en-US" sz="2800" dirty="0">
                <a:solidFill>
                  <a:srgbClr val="FF0000"/>
                </a:solidFill>
              </a:rPr>
              <a:t>het</a:t>
            </a:r>
            <a:r>
              <a:rPr lang="en-US" sz="2800" dirty="0"/>
              <a:t> </a:t>
            </a:r>
            <a:r>
              <a:rPr lang="en-US" sz="2800" dirty="0" err="1"/>
              <a:t>gebit</a:t>
            </a:r>
            <a:endParaRPr lang="nl-NL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6" descr="gebi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319962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boor			de boren</a:t>
            </a:r>
          </a:p>
          <a:p>
            <a:pPr>
              <a:buFontTx/>
              <a:buNone/>
            </a:pPr>
            <a:r>
              <a:rPr lang="nl-NL"/>
              <a:t>de kies			de kiezen</a:t>
            </a:r>
          </a:p>
          <a:p>
            <a:pPr>
              <a:buFontTx/>
              <a:buNone/>
            </a:pPr>
            <a:r>
              <a:rPr lang="nl-NL"/>
              <a:t>het nijlpaard		de nijlpaarden</a:t>
            </a:r>
          </a:p>
          <a:p>
            <a:pPr>
              <a:buFontTx/>
              <a:buNone/>
            </a:pPr>
            <a:r>
              <a:rPr lang="nl-NL"/>
              <a:t>de tand			de tanden</a:t>
            </a:r>
          </a:p>
          <a:p>
            <a:pPr>
              <a:buFontTx/>
              <a:buNone/>
            </a:pPr>
            <a:r>
              <a:rPr lang="nl-NL"/>
              <a:t>de tandarts		de tandartsen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behandelkamer</a:t>
            </a:r>
          </a:p>
          <a:p>
            <a:pPr>
              <a:buFontTx/>
              <a:buNone/>
            </a:pPr>
            <a:r>
              <a:rPr lang="nl-NL"/>
              <a:t>het gaatje</a:t>
            </a:r>
          </a:p>
          <a:p>
            <a:pPr>
              <a:buFontTx/>
              <a:buNone/>
            </a:pPr>
            <a:r>
              <a:rPr lang="nl-NL"/>
              <a:t>de kamer</a:t>
            </a:r>
          </a:p>
          <a:p>
            <a:pPr>
              <a:buFontTx/>
              <a:buNone/>
            </a:pPr>
            <a:r>
              <a:rPr lang="nl-NL"/>
              <a:t>de tijger</a:t>
            </a:r>
          </a:p>
          <a:p>
            <a:pPr>
              <a:buFontTx/>
              <a:buNone/>
            </a:pPr>
            <a:r>
              <a:rPr lang="nl-NL"/>
              <a:t>de wachtkamer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behandelkamer	de behandelkamers</a:t>
            </a:r>
          </a:p>
          <a:p>
            <a:pPr>
              <a:buFontTx/>
              <a:buNone/>
            </a:pPr>
            <a:r>
              <a:rPr lang="nl-NL"/>
              <a:t>het gaatje			de gaatjes</a:t>
            </a:r>
          </a:p>
          <a:p>
            <a:pPr>
              <a:buFontTx/>
              <a:buNone/>
            </a:pPr>
            <a:r>
              <a:rPr lang="nl-NL"/>
              <a:t>de kamer			de kamers</a:t>
            </a:r>
          </a:p>
          <a:p>
            <a:pPr>
              <a:buFontTx/>
              <a:buNone/>
            </a:pPr>
            <a:r>
              <a:rPr lang="nl-NL"/>
              <a:t>de tijger			de tijgers</a:t>
            </a:r>
          </a:p>
          <a:p>
            <a:pPr>
              <a:buFontTx/>
              <a:buNone/>
            </a:pPr>
            <a:r>
              <a:rPr lang="nl-NL"/>
              <a:t>de wachtkamer	de wachtkamers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dirty="0" err="1"/>
              <a:t>wie,doet,wat,waar,wanneer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32471" y="4077072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255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oefenen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/>
          <a:lstStyle/>
          <a:p>
            <a:r>
              <a:rPr lang="nl-NL" dirty="0"/>
              <a:t>Wat gaan we doen? </a:t>
            </a:r>
            <a:r>
              <a:rPr lang="nl-NL" u="sng" dirty="0"/>
              <a:t>Mix &amp; Ruil</a:t>
            </a:r>
          </a:p>
          <a:p>
            <a:r>
              <a:rPr lang="nl-NL" dirty="0"/>
              <a:t>De kinderen herhalen de woorden van de dag met de woordkaartjes</a:t>
            </a:r>
          </a:p>
          <a:p>
            <a:r>
              <a:rPr lang="nl-NL" dirty="0"/>
              <a:t>Elk kind krijgt een kaartje</a:t>
            </a:r>
          </a:p>
          <a:p>
            <a:r>
              <a:rPr lang="nl-NL" dirty="0"/>
              <a:t>Ze lopen rond, geven elkaar een high-five en vertellen welk woord ze hebben</a:t>
            </a:r>
          </a:p>
          <a:p>
            <a:r>
              <a:rPr lang="nl-NL" dirty="0"/>
              <a:t>Daarna ruilen ze het kaartje en gaan door  </a:t>
            </a:r>
          </a:p>
        </p:txBody>
      </p:sp>
    </p:spTree>
    <p:extLst>
      <p:ext uri="{BB962C8B-B14F-4D97-AF65-F5344CB8AC3E}">
        <p14:creationId xmlns:p14="http://schemas.microsoft.com/office/powerpoint/2010/main" val="1422775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nl-NL" sz="3200" dirty="0"/>
              <a:t>Werkwoorden vervoegen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040560"/>
          </a:xfrm>
        </p:spPr>
        <p:txBody>
          <a:bodyPr/>
          <a:lstStyle/>
          <a:p>
            <a:r>
              <a:rPr lang="nl-NL" u="sng" dirty="0"/>
              <a:t>Wat gaan we doen? Rondpraat</a:t>
            </a:r>
          </a:p>
          <a:p>
            <a:r>
              <a:rPr lang="nl-NL" dirty="0"/>
              <a:t>Leerkracht zegt een werkwoord </a:t>
            </a:r>
          </a:p>
          <a:p>
            <a:pPr marL="0" indent="0">
              <a:buNone/>
            </a:pPr>
            <a:r>
              <a:rPr lang="nl-NL" dirty="0"/>
              <a:t>(o.a. uit </a:t>
            </a:r>
            <a:r>
              <a:rPr lang="nl-NL" dirty="0" err="1"/>
              <a:t>verhaal:snoepen</a:t>
            </a:r>
            <a:r>
              <a:rPr lang="nl-NL" dirty="0"/>
              <a:t>, boren, vullen)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Eerste leerling vervoegt de ik-vorm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Tweede leerling vervoegt de ik-vorm verleden tijd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Derde leerling vervoegt de ik-vorm met voltooid deelwoord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068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750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8000"/>
          </a:p>
          <a:p>
            <a:pPr algn="ctr" eaLnBrk="1" hangingPunct="1">
              <a:buFontTx/>
              <a:buNone/>
            </a:pPr>
            <a:r>
              <a:rPr lang="en-US" sz="8000"/>
              <a:t>Dag 2</a:t>
            </a:r>
            <a:endParaRPr lang="nl-NL" sz="8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gebit</a:t>
            </a:r>
          </a:p>
          <a:p>
            <a:r>
              <a:rPr lang="nl-NL" dirty="0"/>
              <a:t>de tandarts</a:t>
            </a:r>
          </a:p>
          <a:p>
            <a:r>
              <a:rPr lang="nl-NL" dirty="0"/>
              <a:t>boren</a:t>
            </a:r>
          </a:p>
          <a:p>
            <a:r>
              <a:rPr lang="nl-NL" dirty="0"/>
              <a:t>de kies</a:t>
            </a:r>
          </a:p>
          <a:p>
            <a:r>
              <a:rPr lang="nl-NL" dirty="0"/>
              <a:t>de wachtkamer</a:t>
            </a:r>
          </a:p>
        </p:txBody>
      </p:sp>
      <p:pic>
        <p:nvPicPr>
          <p:cNvPr id="5" name="Picture 6" descr="gebi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3518384" cy="234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1677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Het verhaal (</a:t>
            </a:r>
            <a:r>
              <a:rPr lang="nl-NL" dirty="0" err="1"/>
              <a:t>wie,doet,wat,waar,wanneer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26300" y="2796196"/>
            <a:ext cx="1440160" cy="24330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25661" y="2796196"/>
            <a:ext cx="1440160" cy="24330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25022" y="2824746"/>
            <a:ext cx="1440160" cy="2404454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724383" y="2796196"/>
            <a:ext cx="1440160" cy="24330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05841" y="2796196"/>
            <a:ext cx="1440160" cy="2433004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45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gebit</a:t>
            </a:r>
            <a:endParaRPr lang="nl-NL" sz="2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2" name="Picture 4" descr="gebi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346200"/>
            <a:ext cx="50800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EHBO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u="sng" dirty="0">
                <a:solidFill>
                  <a:srgbClr val="FF0000"/>
                </a:solidFill>
              </a:rPr>
              <a:t>E</a:t>
            </a:r>
            <a:r>
              <a:rPr lang="nl-NL" dirty="0"/>
              <a:t>erste  </a:t>
            </a:r>
            <a:r>
              <a:rPr lang="nl-NL" u="sng" dirty="0">
                <a:solidFill>
                  <a:srgbClr val="FF0000"/>
                </a:solidFill>
              </a:rPr>
              <a:t>H</a:t>
            </a:r>
            <a:r>
              <a:rPr lang="nl-NL" dirty="0"/>
              <a:t>ulp  </a:t>
            </a:r>
            <a:r>
              <a:rPr lang="nl-NL" u="sng" dirty="0">
                <a:solidFill>
                  <a:srgbClr val="FF0000"/>
                </a:solidFill>
              </a:rPr>
              <a:t>B</a:t>
            </a:r>
            <a:r>
              <a:rPr lang="nl-NL" dirty="0"/>
              <a:t>ij </a:t>
            </a:r>
            <a:r>
              <a:rPr lang="nl-NL" u="sng" dirty="0">
                <a:solidFill>
                  <a:srgbClr val="FF0000"/>
                </a:solidFill>
              </a:rPr>
              <a:t>O</a:t>
            </a:r>
            <a:r>
              <a:rPr lang="nl-NL" dirty="0"/>
              <a:t>ngelukken</a:t>
            </a:r>
          </a:p>
        </p:txBody>
      </p:sp>
      <p:pic>
        <p:nvPicPr>
          <p:cNvPr id="4" name="Picture 4" descr="eh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1728192" cy="24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867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doktersjas</a:t>
            </a:r>
            <a:endParaRPr lang="nl-NL" sz="2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4820" name="Picture 4" descr="DOKTERSJ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68413"/>
            <a:ext cx="2530475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EHBO</a:t>
            </a:r>
            <a:endParaRPr lang="nl-NL" sz="28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5844" name="Picture 4" descr="eh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49275"/>
            <a:ext cx="122078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EHBO WOND K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16113"/>
            <a:ext cx="34861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jodium</a:t>
            </a:r>
            <a:endParaRPr lang="nl-NL" sz="28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6868" name="Picture 4" descr="JO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9138"/>
            <a:ext cx="275748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medicijnen</a:t>
            </a:r>
            <a:endParaRPr lang="nl-NL" sz="28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2" name="Picture 4" descr="MEDICIJ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429000"/>
            <a:ext cx="216693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MEDICIJNEN UITGEBRE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989138"/>
            <a:ext cx="47656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pil</a:t>
            </a:r>
            <a:endParaRPr lang="nl-NL" sz="28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pi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84313"/>
            <a:ext cx="548798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de pleister(s)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PLEI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88" y="2271713"/>
            <a:ext cx="34766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prik</a:t>
            </a:r>
            <a:endParaRPr lang="nl-NL" sz="28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DE PR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1885950"/>
            <a:ext cx="4457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spuit</a:t>
            </a:r>
            <a:endParaRPr lang="nl-NL" sz="2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8" name="Picture 4" descr="DE PRI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341438"/>
            <a:ext cx="23177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(dokters)spullen</a:t>
            </a:r>
            <a:endParaRPr lang="nl-NL" sz="280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2" name="Picture 6" descr="MEDICIJ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36838"/>
            <a:ext cx="3249612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VERBAND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636838"/>
            <a:ext cx="4165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behandelkamer </a:t>
            </a:r>
            <a:endParaRPr lang="nl-NL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/>
          </a:p>
        </p:txBody>
      </p:sp>
      <p:pic>
        <p:nvPicPr>
          <p:cNvPr id="3076" name="Picture 4" descr="behandelk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549275"/>
            <a:ext cx="48688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verband</a:t>
            </a:r>
            <a:endParaRPr lang="nl-NL" sz="2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4036" name="Picture 4" descr="VERBAND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625157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wond schoonmaken</a:t>
            </a:r>
            <a:endParaRPr lang="nl-NL" sz="28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5060" name="Picture 4" descr="WOND SCHOONMA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44675"/>
            <a:ext cx="4249737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verbinden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6084" name="Picture 4" descr="VERBANDEN 2 - VERBIN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2076450"/>
            <a:ext cx="3086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medicijn</a:t>
            </a:r>
          </a:p>
          <a:p>
            <a:pPr>
              <a:buFontTx/>
              <a:buNone/>
            </a:pPr>
            <a:r>
              <a:rPr lang="nl-NL"/>
              <a:t>de pil</a:t>
            </a:r>
          </a:p>
          <a:p>
            <a:pPr>
              <a:buFontTx/>
              <a:buNone/>
            </a:pPr>
            <a:r>
              <a:rPr lang="nl-NL"/>
              <a:t>de prik</a:t>
            </a:r>
          </a:p>
          <a:p>
            <a:pPr>
              <a:buFontTx/>
              <a:buNone/>
            </a:pPr>
            <a:r>
              <a:rPr lang="nl-NL"/>
              <a:t>de spuit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medicijn		de medicijnen</a:t>
            </a:r>
          </a:p>
          <a:p>
            <a:pPr>
              <a:buFontTx/>
              <a:buNone/>
            </a:pPr>
            <a:r>
              <a:rPr lang="nl-NL"/>
              <a:t>de pil			de pillen</a:t>
            </a:r>
          </a:p>
          <a:p>
            <a:pPr>
              <a:buFontTx/>
              <a:buNone/>
            </a:pPr>
            <a:r>
              <a:rPr lang="nl-NL"/>
              <a:t>de prik			de prikken</a:t>
            </a:r>
          </a:p>
          <a:p>
            <a:pPr>
              <a:buFontTx/>
              <a:buNone/>
            </a:pPr>
            <a:r>
              <a:rPr lang="nl-NL"/>
              <a:t>de spuit			de spuiten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pleister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pleister		de pleisters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75148"/>
            <a:ext cx="8229600" cy="796950"/>
          </a:xfrm>
        </p:spPr>
        <p:txBody>
          <a:bodyPr/>
          <a:lstStyle/>
          <a:p>
            <a:r>
              <a:rPr lang="nl-NL" sz="3600" dirty="0"/>
              <a:t>Trappen van vergelijking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832648"/>
          </a:xfrm>
        </p:spPr>
        <p:txBody>
          <a:bodyPr/>
          <a:lstStyle/>
          <a:p>
            <a:r>
              <a:rPr lang="nl-NL" sz="2800" u="sng" dirty="0"/>
              <a:t>Wat gaan we doen? Mix en ruil</a:t>
            </a:r>
          </a:p>
          <a:p>
            <a:r>
              <a:rPr lang="nl-NL" sz="2800" dirty="0"/>
              <a:t>Wat hebben we nodig? Kaartjes met een </a:t>
            </a:r>
            <a:r>
              <a:rPr lang="nl-NL" sz="2800" dirty="0" err="1"/>
              <a:t>bijv.nw</a:t>
            </a:r>
            <a:r>
              <a:rPr lang="nl-NL" sz="2800" dirty="0"/>
              <a:t> erop (bijv. groot, klein, mooi </a:t>
            </a:r>
            <a:r>
              <a:rPr lang="nl-NL" sz="2800" dirty="0" err="1"/>
              <a:t>etc</a:t>
            </a:r>
            <a:r>
              <a:rPr lang="nl-NL" sz="2800" dirty="0"/>
              <a:t>)</a:t>
            </a:r>
          </a:p>
          <a:p>
            <a:r>
              <a:rPr lang="nl-NL" sz="2800" dirty="0"/>
              <a:t>De kinderen krijgen een kaartje en lopen rond. </a:t>
            </a:r>
          </a:p>
          <a:p>
            <a:r>
              <a:rPr lang="nl-NL" sz="2800" dirty="0"/>
              <a:t>High five geven en het woord zeggen dat op het kaartje staat.</a:t>
            </a:r>
          </a:p>
          <a:p>
            <a:r>
              <a:rPr lang="nl-NL" sz="2800" dirty="0"/>
              <a:t>De andere leerling zegt de trap van vergelijking (dus groot-groter-grootst)</a:t>
            </a:r>
          </a:p>
          <a:p>
            <a:r>
              <a:rPr lang="nl-NL" sz="2800" dirty="0"/>
              <a:t>Andere leerling coacht/corrigeert</a:t>
            </a:r>
          </a:p>
          <a:p>
            <a:r>
              <a:rPr lang="nl-NL" sz="2800" dirty="0"/>
              <a:t>Wisselen; andere leerling zegt het woord van het kaartje etc.</a:t>
            </a:r>
          </a:p>
          <a:p>
            <a:r>
              <a:rPr lang="nl-NL" sz="2800" dirty="0"/>
              <a:t>Daarna kaartje wisselen en naar de volgende</a:t>
            </a:r>
          </a:p>
        </p:txBody>
      </p:sp>
    </p:spTree>
    <p:extLst>
      <p:ext uri="{BB962C8B-B14F-4D97-AF65-F5344CB8AC3E}">
        <p14:creationId xmlns:p14="http://schemas.microsoft.com/office/powerpoint/2010/main" val="1981115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721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8000"/>
          </a:p>
          <a:p>
            <a:pPr algn="ctr" eaLnBrk="1" hangingPunct="1">
              <a:buFontTx/>
              <a:buNone/>
            </a:pPr>
            <a:r>
              <a:rPr lang="en-US" sz="8000"/>
              <a:t>Dag 3</a:t>
            </a:r>
            <a:endParaRPr lang="nl-NL" sz="8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t 1"/>
              <p14:cNvContentPartPr/>
              <p14:nvPr/>
            </p14:nvContentPartPr>
            <p14:xfrm>
              <a:off x="7697520" y="5733000"/>
              <a:ext cx="360" cy="9000"/>
            </p14:xfrm>
          </p:contentPart>
        </mc:Choice>
        <mc:Fallback xmlns="">
          <p:pic>
            <p:nvPicPr>
              <p:cNvPr id="2" name="Inkt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7800" y="5723640"/>
                <a:ext cx="19440" cy="2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boor</a:t>
            </a:r>
            <a:endParaRPr lang="nl-NL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00" name="Picture 4" descr="boo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213100"/>
            <a:ext cx="2260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boo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4762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EHBO</a:t>
            </a:r>
          </a:p>
          <a:p>
            <a:r>
              <a:rPr lang="nl-NL" dirty="0"/>
              <a:t>de pleister</a:t>
            </a:r>
          </a:p>
          <a:p>
            <a:r>
              <a:rPr lang="nl-NL" dirty="0"/>
              <a:t>de pil</a:t>
            </a:r>
          </a:p>
          <a:p>
            <a:r>
              <a:rPr lang="nl-NL" dirty="0"/>
              <a:t>de prik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verband</a:t>
            </a:r>
          </a:p>
          <a:p>
            <a:r>
              <a:rPr lang="nl-NL" dirty="0"/>
              <a:t>de medicijnen</a:t>
            </a:r>
          </a:p>
        </p:txBody>
      </p:sp>
      <p:pic>
        <p:nvPicPr>
          <p:cNvPr id="4" name="Picture 6" descr="EHBO WOND K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334" y="3515752"/>
            <a:ext cx="34861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79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/>
              <a:t>Woord</a:t>
            </a:r>
            <a:r>
              <a:rPr lang="en-US" sz="2800" dirty="0"/>
              <a:t> van de dag: </a:t>
            </a:r>
            <a:r>
              <a:rPr lang="en-US" sz="2800" dirty="0">
                <a:solidFill>
                  <a:srgbClr val="FF0000"/>
                </a:solidFill>
              </a:rPr>
              <a:t>het</a:t>
            </a:r>
            <a:r>
              <a:rPr lang="en-US" sz="2800" dirty="0"/>
              <a:t> </a:t>
            </a:r>
            <a:r>
              <a:rPr lang="en-US" sz="2800" dirty="0" err="1"/>
              <a:t>bezoekuur</a:t>
            </a:r>
            <a:endParaRPr lang="nl-NL" sz="28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bezoeku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781300"/>
            <a:ext cx="421481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bezoek-uu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271303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fruit</a:t>
            </a:r>
            <a:endParaRPr lang="nl-NL" sz="28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052513"/>
            <a:ext cx="36607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 </a:t>
            </a:r>
            <a:r>
              <a:rPr lang="en-US" sz="2800"/>
              <a:t>infuus</a:t>
            </a:r>
            <a:endParaRPr lang="nl-NL" sz="28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infuu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9891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infuu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268413"/>
            <a:ext cx="2305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matras</a:t>
            </a:r>
            <a:endParaRPr lang="nl-NL" sz="28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5300" name="Picture 4" descr="mat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1657350"/>
            <a:ext cx="4457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medicijn</a:t>
            </a:r>
            <a:endParaRPr lang="nl-NL" sz="28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6324" name="Picture 4" descr="medic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6650" y="1781175"/>
            <a:ext cx="43307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patiënt</a:t>
            </a:r>
            <a:endParaRPr lang="nl-NL" sz="28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pati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65175"/>
            <a:ext cx="6350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sinaasappelsap</a:t>
            </a:r>
            <a:endParaRPr lang="nl-NL" sz="28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2" name="Picture 4" descr="sinaasappels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816100"/>
            <a:ext cx="4800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       het </a:t>
            </a:r>
            <a:r>
              <a:rPr lang="en-US" sz="2800">
                <a:solidFill>
                  <a:schemeClr val="tx1"/>
                </a:solidFill>
              </a:rPr>
              <a:t>slangetje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6" name="Picture 4" descr="slange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92150"/>
            <a:ext cx="461327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</a:t>
            </a:r>
            <a:r>
              <a:rPr lang="en-US" sz="2800"/>
              <a:t> wagentje</a:t>
            </a:r>
            <a:endParaRPr lang="nl-NL" sz="28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20" name="Picture 4" descr="wagent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375285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0000"/>
                </a:solidFill>
              </a:rPr>
              <a:t>het </a:t>
            </a:r>
            <a:r>
              <a:rPr lang="en-US" sz="2800"/>
              <a:t>gaatje</a:t>
            </a:r>
            <a:endParaRPr lang="nl-NL" sz="2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4" descr="gaatje in k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41275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gaatj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08275"/>
            <a:ext cx="41894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(zieken)zaal</a:t>
            </a:r>
            <a:endParaRPr lang="nl-NL" sz="28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5" descr="ziekenza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68413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zieke</a:t>
            </a:r>
            <a:endParaRPr lang="nl-NL" sz="28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8" name="Picture 4" descr="zie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765175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amandelen knippen</a:t>
            </a:r>
            <a:endParaRPr lang="nl-NL" sz="2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amandelen knipp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bezig zijn</a:t>
            </a:r>
            <a:endParaRPr lang="nl-NL" sz="28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bezig z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84538"/>
            <a:ext cx="243998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bezig zij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692150"/>
            <a:ext cx="53054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dat is afgesproken</a:t>
            </a:r>
            <a:endParaRPr lang="nl-NL" sz="28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afgespro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3436937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last hebben van (hoofdpijn)</a:t>
            </a:r>
            <a:endParaRPr lang="nl-NL" sz="28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4" descr="last hebben v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12875"/>
            <a:ext cx="5354637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open vliegen (deur)</a:t>
            </a:r>
            <a:endParaRPr lang="nl-NL" sz="28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deur vliegt op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125538"/>
            <a:ext cx="33718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6" descr="deur vliegt op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20938"/>
            <a:ext cx="2381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opereren</a:t>
            </a:r>
            <a:endParaRPr lang="nl-NL" sz="28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2" name="Picture 4" descr="opere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463" y="1762125"/>
            <a:ext cx="4029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zich zorgen maken</a:t>
            </a:r>
            <a:endParaRPr lang="nl-NL" sz="28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6" name="Picture 4" descr="zich zorgen ma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1762125"/>
            <a:ext cx="59340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onwennig</a:t>
            </a:r>
            <a:endParaRPr lang="nl-NL" sz="28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60" name="Picture 4" descr="onwenn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0" y="1727200"/>
            <a:ext cx="3402013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kies</a:t>
            </a:r>
            <a:endParaRPr lang="nl-NL" sz="28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k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81075"/>
            <a:ext cx="51435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rechtop (zitten)</a:t>
            </a:r>
            <a:endParaRPr lang="nl-NL" sz="28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684" name="Picture 4" descr="rechtop zit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1966913"/>
            <a:ext cx="3333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teleurgesteld</a:t>
            </a:r>
            <a:endParaRPr lang="nl-NL" sz="28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8" name="Picture 4" descr="Teleurgest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052513"/>
            <a:ext cx="2857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vriendelijk</a:t>
            </a:r>
            <a:endParaRPr lang="nl-NL" sz="28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2" name="Picture 4" descr="vriendelij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89138"/>
            <a:ext cx="40846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zenuwachtig</a:t>
            </a:r>
            <a:endParaRPr lang="nl-NL" sz="28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Picture 4" descr="zenuwacht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00213"/>
            <a:ext cx="3811588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zuur</a:t>
            </a:r>
            <a:endParaRPr lang="nl-NL" sz="280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zu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700213"/>
            <a:ext cx="233203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tx1"/>
                </a:solidFill>
              </a:rPr>
              <a:t>pijn</a:t>
            </a:r>
            <a:endParaRPr lang="nl-NL" sz="2800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6804" name="Picture 5" descr="akel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692150"/>
            <a:ext cx="3286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78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bezoekuur</a:t>
            </a:r>
          </a:p>
          <a:p>
            <a:pPr>
              <a:buFontTx/>
              <a:buNone/>
            </a:pPr>
            <a:r>
              <a:rPr lang="nl-NL"/>
              <a:t>het infuus</a:t>
            </a:r>
          </a:p>
          <a:p>
            <a:pPr>
              <a:buFontTx/>
              <a:buNone/>
            </a:pPr>
            <a:r>
              <a:rPr lang="nl-NL"/>
              <a:t>de matras</a:t>
            </a:r>
          </a:p>
          <a:p>
            <a:pPr>
              <a:buFontTx/>
              <a:buNone/>
            </a:pPr>
            <a:r>
              <a:rPr lang="nl-NL"/>
              <a:t>het medicijn</a:t>
            </a:r>
          </a:p>
          <a:p>
            <a:pPr>
              <a:buFontTx/>
              <a:buNone/>
            </a:pPr>
            <a:r>
              <a:rPr lang="nl-NL"/>
              <a:t>de patiënt</a:t>
            </a:r>
          </a:p>
          <a:p>
            <a:pPr>
              <a:buFontTx/>
              <a:buNone/>
            </a:pPr>
            <a:r>
              <a:rPr lang="nl-NL"/>
              <a:t>de zaal</a:t>
            </a:r>
          </a:p>
          <a:p>
            <a:pPr>
              <a:buFontTx/>
              <a:buNone/>
            </a:pPr>
            <a:r>
              <a:rPr lang="nl-NL"/>
              <a:t>de zieke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88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bezoekuur		de bezoekuren</a:t>
            </a:r>
          </a:p>
          <a:p>
            <a:pPr>
              <a:buFontTx/>
              <a:buNone/>
            </a:pPr>
            <a:r>
              <a:rPr lang="nl-NL"/>
              <a:t>het infuus			de infusen</a:t>
            </a:r>
          </a:p>
          <a:p>
            <a:pPr>
              <a:buFontTx/>
              <a:buNone/>
            </a:pPr>
            <a:r>
              <a:rPr lang="nl-NL"/>
              <a:t>de matras			de matrassen</a:t>
            </a:r>
          </a:p>
          <a:p>
            <a:pPr>
              <a:buFontTx/>
              <a:buNone/>
            </a:pPr>
            <a:r>
              <a:rPr lang="nl-NL"/>
              <a:t>het medicijn		de medicijnen</a:t>
            </a:r>
          </a:p>
          <a:p>
            <a:pPr>
              <a:buFontTx/>
              <a:buNone/>
            </a:pPr>
            <a:r>
              <a:rPr lang="nl-NL"/>
              <a:t>de patiënt			de patiënten</a:t>
            </a:r>
          </a:p>
          <a:p>
            <a:pPr>
              <a:buFontTx/>
              <a:buNone/>
            </a:pPr>
            <a:r>
              <a:rPr lang="nl-NL"/>
              <a:t>de zaal			de zalen</a:t>
            </a:r>
          </a:p>
          <a:p>
            <a:pPr>
              <a:buFontTx/>
              <a:buNone/>
            </a:pPr>
            <a:r>
              <a:rPr lang="nl-NL"/>
              <a:t>de zieke			de zieken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98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slangetje</a:t>
            </a:r>
          </a:p>
          <a:p>
            <a:pPr>
              <a:buFontTx/>
              <a:buNone/>
            </a:pPr>
            <a:r>
              <a:rPr lang="nl-NL"/>
              <a:t>het wagentje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08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slangetje		de slangetjes</a:t>
            </a:r>
          </a:p>
          <a:p>
            <a:pPr>
              <a:buFontTx/>
              <a:buNone/>
            </a:pPr>
            <a:r>
              <a:rPr lang="nl-NL"/>
              <a:t>het wagentje		de wagentjes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kiespijn</a:t>
            </a:r>
            <a:endParaRPr lang="nl-NL" sz="2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kiesp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981075"/>
            <a:ext cx="40195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 algn="ctr">
              <a:buNone/>
            </a:pPr>
            <a:r>
              <a:rPr lang="nl-NL" dirty="0" err="1"/>
              <a:t>wie,doet,wat,waar,wanneer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971600" y="407707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555776" y="407707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181128" y="407707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32471" y="4077072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431832" y="4077072"/>
            <a:ext cx="1440160" cy="25922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4916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nl-NL" dirty="0"/>
              <a:t>Vraagzinnen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1270" y="1052736"/>
            <a:ext cx="8229600" cy="5688632"/>
          </a:xfrm>
        </p:spPr>
        <p:txBody>
          <a:bodyPr/>
          <a:lstStyle/>
          <a:p>
            <a:r>
              <a:rPr lang="nl-NL" sz="2800" u="sng" dirty="0"/>
              <a:t>Wat gaan we doen? Tafelrondje</a:t>
            </a:r>
          </a:p>
          <a:p>
            <a:r>
              <a:rPr lang="nl-NL" sz="2800" dirty="0"/>
              <a:t>De leerlingen schrijven op de gekleurde strookjes 3 zinnen met </a:t>
            </a:r>
            <a:r>
              <a:rPr lang="nl-NL" sz="2800"/>
              <a:t>de werkwoorden: </a:t>
            </a:r>
            <a:r>
              <a:rPr lang="nl-NL" sz="2800" dirty="0"/>
              <a:t>knippen - </a:t>
            </a:r>
            <a:r>
              <a:rPr lang="nl-NL" sz="2800"/>
              <a:t>maken - vliegen </a:t>
            </a:r>
            <a:r>
              <a:rPr lang="nl-NL" sz="2800" dirty="0"/>
              <a:t>(</a:t>
            </a:r>
            <a:r>
              <a:rPr lang="nl-NL" sz="2800" dirty="0">
                <a:solidFill>
                  <a:srgbClr val="FFFF00"/>
                </a:solidFill>
              </a:rPr>
              <a:t>wie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FF0000"/>
                </a:solidFill>
              </a:rPr>
              <a:t>doet </a:t>
            </a:r>
            <a:r>
              <a:rPr lang="nl-NL" sz="2800" dirty="0">
                <a:solidFill>
                  <a:srgbClr val="993300"/>
                </a:solidFill>
              </a:rPr>
              <a:t>wat</a:t>
            </a:r>
            <a:r>
              <a:rPr lang="nl-NL" sz="2800" dirty="0"/>
              <a:t> </a:t>
            </a:r>
            <a:r>
              <a:rPr lang="nl-NL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waar</a:t>
            </a:r>
            <a:r>
              <a:rPr lang="nl-NL" sz="2800" dirty="0"/>
              <a:t>)</a:t>
            </a:r>
          </a:p>
          <a:p>
            <a:r>
              <a:rPr lang="nl-NL" sz="2800" dirty="0"/>
              <a:t>De eerste leerling legt een </a:t>
            </a:r>
            <a:r>
              <a:rPr lang="nl-NL" sz="2800" dirty="0">
                <a:solidFill>
                  <a:srgbClr val="FFFF00"/>
                </a:solidFill>
              </a:rPr>
              <a:t>wie</a:t>
            </a:r>
            <a:r>
              <a:rPr lang="nl-NL" sz="2800" dirty="0"/>
              <a:t> kaartje neer, de tweede </a:t>
            </a:r>
            <a:r>
              <a:rPr lang="nl-NL" sz="2800" dirty="0" err="1"/>
              <a:t>llng</a:t>
            </a:r>
            <a:r>
              <a:rPr lang="nl-NL" sz="2800" dirty="0"/>
              <a:t>. een </a:t>
            </a:r>
            <a:r>
              <a:rPr lang="nl-NL" sz="2800" dirty="0">
                <a:solidFill>
                  <a:srgbClr val="FF0000"/>
                </a:solidFill>
              </a:rPr>
              <a:t>doet</a:t>
            </a:r>
            <a:r>
              <a:rPr lang="nl-NL" sz="2800" dirty="0"/>
              <a:t> </a:t>
            </a:r>
            <a:r>
              <a:rPr lang="nl-NL" sz="2800" dirty="0" err="1"/>
              <a:t>etc</a:t>
            </a:r>
            <a:r>
              <a:rPr lang="nl-NL" sz="2800" dirty="0"/>
              <a:t> tot de zin volledig is.</a:t>
            </a:r>
          </a:p>
          <a:p>
            <a:r>
              <a:rPr lang="nl-NL" sz="2800" dirty="0"/>
              <a:t>Als alle zinnen op tafel liggen maken de kinderen om de beurt van een zin een vraagzin en lezen ze deze vervolgens hardop voor.</a:t>
            </a:r>
          </a:p>
          <a:p>
            <a:r>
              <a:rPr lang="nl-NL" sz="2800" dirty="0"/>
              <a:t>Kan ook in tweetalcoach gedaan worden; Ene </a:t>
            </a:r>
            <a:r>
              <a:rPr lang="nl-NL" sz="2800" dirty="0" err="1"/>
              <a:t>llng</a:t>
            </a:r>
            <a:r>
              <a:rPr lang="nl-NL" sz="2800" dirty="0"/>
              <a:t>. zegt een zin, de andere maakt er een vraagzin van. Elkaar coachen/corrigeren.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86152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5144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8000"/>
          </a:p>
          <a:p>
            <a:pPr algn="ctr" eaLnBrk="1" hangingPunct="1">
              <a:buFontTx/>
              <a:buNone/>
            </a:pPr>
            <a:r>
              <a:rPr lang="en-US" sz="8000"/>
              <a:t>Dag 4</a:t>
            </a:r>
            <a:endParaRPr lang="nl-NL" sz="80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bezoekuur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fruit</a:t>
            </a:r>
          </a:p>
          <a:p>
            <a:r>
              <a:rPr lang="nl-NL" dirty="0"/>
              <a:t>de </a:t>
            </a:r>
            <a:r>
              <a:rPr lang="nl-NL" dirty="0" err="1"/>
              <a:t>patient</a:t>
            </a: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slangetje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infuus</a:t>
            </a:r>
          </a:p>
          <a:p>
            <a:r>
              <a:rPr lang="nl-NL" dirty="0"/>
              <a:t>last hebben van</a:t>
            </a:r>
          </a:p>
        </p:txBody>
      </p:sp>
      <p:pic>
        <p:nvPicPr>
          <p:cNvPr id="4" name="Picture 5" descr="bezoek-uur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70251"/>
            <a:ext cx="271303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01693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13869062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err="1"/>
              <a:t>woord</a:t>
            </a:r>
            <a:r>
              <a:rPr lang="en-US" sz="2800" dirty="0"/>
              <a:t> van de dag: de </a:t>
            </a:r>
            <a:r>
              <a:rPr lang="en-US" sz="2800" dirty="0" err="1"/>
              <a:t>kiespijn</a:t>
            </a:r>
            <a:endParaRPr lang="nl-NL" sz="2800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9092" name="Picture 4" descr="kiesp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981075"/>
            <a:ext cx="40195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9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assistente(s)</a:t>
            </a:r>
            <a:endParaRPr lang="nl-NL" sz="28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3972" name="Picture 4" descr="assist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behandelkamer </a:t>
            </a:r>
            <a:endParaRPr lang="nl-NL" sz="280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/>
          </a:p>
        </p:txBody>
      </p:sp>
      <p:pic>
        <p:nvPicPr>
          <p:cNvPr id="84996" name="Picture 4" descr="behandelk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549275"/>
            <a:ext cx="48688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/>
              <a:t>de boor</a:t>
            </a:r>
            <a:endParaRPr lang="nl-NL" sz="28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6020" name="Picture 4" descr="boo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213100"/>
            <a:ext cx="2260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boo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4762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949</Words>
  <Application>Microsoft Office PowerPoint</Application>
  <PresentationFormat>Diavoorstelling (4:3)</PresentationFormat>
  <Paragraphs>331</Paragraphs>
  <Slides>153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153</vt:i4>
      </vt:variant>
    </vt:vector>
  </HeadingPairs>
  <TitlesOfParts>
    <vt:vector size="156" baseType="lpstr">
      <vt:lpstr>Arial</vt:lpstr>
      <vt:lpstr>Calibri</vt:lpstr>
      <vt:lpstr>Standaardontwerp</vt:lpstr>
      <vt:lpstr>Mondeling  Nederlands</vt:lpstr>
      <vt:lpstr>Weet je nog?</vt:lpstr>
      <vt:lpstr>woord van de dag :    het gebit</vt:lpstr>
      <vt:lpstr>het gebit</vt:lpstr>
      <vt:lpstr>de behandelkamer </vt:lpstr>
      <vt:lpstr>de boor</vt:lpstr>
      <vt:lpstr>het gaatje</vt:lpstr>
      <vt:lpstr>de kies</vt:lpstr>
      <vt:lpstr>de kiespijn</vt:lpstr>
      <vt:lpstr>het nijlpaard</vt:lpstr>
      <vt:lpstr>de tand</vt:lpstr>
      <vt:lpstr>de tandarts</vt:lpstr>
      <vt:lpstr>de tijger</vt:lpstr>
      <vt:lpstr>de wachtkamer</vt:lpstr>
      <vt:lpstr>bezoek brengen aan</vt:lpstr>
      <vt:lpstr>boren</vt:lpstr>
      <vt:lpstr>bijten</vt:lpstr>
      <vt:lpstr>ergens achter komen</vt:lpstr>
      <vt:lpstr>gaatjes vullen</vt:lpstr>
      <vt:lpstr>kauwen</vt:lpstr>
      <vt:lpstr>het snoep                                snoepen</vt:lpstr>
      <vt:lpstr>(kies) trekken</vt:lpstr>
      <vt:lpstr>gezellig</vt:lpstr>
      <vt:lpstr>een afspraak maken</vt:lpstr>
      <vt:lpstr>beugels en kunstgebitten</vt:lpstr>
      <vt:lpstr>het (tandarts)gereedschap</vt:lpstr>
      <vt:lpstr>de tandenborstel(s)</vt:lpstr>
      <vt:lpstr>de tandpasta</vt:lpstr>
      <vt:lpstr>meervoud</vt:lpstr>
      <vt:lpstr>meervoud</vt:lpstr>
      <vt:lpstr>meervoud</vt:lpstr>
      <vt:lpstr>meervoud</vt:lpstr>
      <vt:lpstr> Het verhaal</vt:lpstr>
      <vt:lpstr>Even oefenen</vt:lpstr>
      <vt:lpstr>Werkwoorden vervoegen</vt:lpstr>
      <vt:lpstr>Wat hebben wij geleerd?</vt:lpstr>
      <vt:lpstr>PowerPoint-presentatie</vt:lpstr>
      <vt:lpstr>Weet je nog?</vt:lpstr>
      <vt:lpstr>Weet je nog?</vt:lpstr>
      <vt:lpstr>Wat ga je leren?</vt:lpstr>
      <vt:lpstr>de doktersjas</vt:lpstr>
      <vt:lpstr>EHBO</vt:lpstr>
      <vt:lpstr>de jodium</vt:lpstr>
      <vt:lpstr>de medicijnen</vt:lpstr>
      <vt:lpstr>de pil</vt:lpstr>
      <vt:lpstr>de pleister(s)</vt:lpstr>
      <vt:lpstr>de prik</vt:lpstr>
      <vt:lpstr>de spuit</vt:lpstr>
      <vt:lpstr>de (dokters)spullen</vt:lpstr>
      <vt:lpstr>het verband</vt:lpstr>
      <vt:lpstr>de wond schoonmaken</vt:lpstr>
      <vt:lpstr>verbinden</vt:lpstr>
      <vt:lpstr>meervoud</vt:lpstr>
      <vt:lpstr>meervoud</vt:lpstr>
      <vt:lpstr>meervoud</vt:lpstr>
      <vt:lpstr>meervoud</vt:lpstr>
      <vt:lpstr>Trappen van vergelijking</vt:lpstr>
      <vt:lpstr>Wat hebben wij geleerd?</vt:lpstr>
      <vt:lpstr>PowerPoint-presentatie</vt:lpstr>
      <vt:lpstr>Weet je nog?</vt:lpstr>
      <vt:lpstr>Woord van de dag: het bezoekuur</vt:lpstr>
      <vt:lpstr>het fruit</vt:lpstr>
      <vt:lpstr>het infuus</vt:lpstr>
      <vt:lpstr>de matras</vt:lpstr>
      <vt:lpstr>het medicijn</vt:lpstr>
      <vt:lpstr>de patiënt</vt:lpstr>
      <vt:lpstr>het sinaasappelsap</vt:lpstr>
      <vt:lpstr>       het slangetje</vt:lpstr>
      <vt:lpstr>het wagentje</vt:lpstr>
      <vt:lpstr>de (zieken)zaal</vt:lpstr>
      <vt:lpstr>de zieke</vt:lpstr>
      <vt:lpstr>amandelen knippen</vt:lpstr>
      <vt:lpstr>bezig zijn</vt:lpstr>
      <vt:lpstr>dat is afgesproken</vt:lpstr>
      <vt:lpstr>last hebben van (hoofdpijn)</vt:lpstr>
      <vt:lpstr>open vliegen (deur)</vt:lpstr>
      <vt:lpstr>opereren</vt:lpstr>
      <vt:lpstr>zich zorgen maken</vt:lpstr>
      <vt:lpstr>onwennig</vt:lpstr>
      <vt:lpstr>rechtop (zitten)</vt:lpstr>
      <vt:lpstr>teleurgesteld</vt:lpstr>
      <vt:lpstr>vriendelijk</vt:lpstr>
      <vt:lpstr>zenuwachtig</vt:lpstr>
      <vt:lpstr>zuur</vt:lpstr>
      <vt:lpstr>pijn</vt:lpstr>
      <vt:lpstr>meervoud</vt:lpstr>
      <vt:lpstr>meervoud</vt:lpstr>
      <vt:lpstr>meervoud</vt:lpstr>
      <vt:lpstr>meervoud</vt:lpstr>
      <vt:lpstr> Het verhaal</vt:lpstr>
      <vt:lpstr>Vraagzinnen </vt:lpstr>
      <vt:lpstr>Wat hebben wij geleerd?</vt:lpstr>
      <vt:lpstr>PowerPoint-presentatie</vt:lpstr>
      <vt:lpstr>Weet je nog?</vt:lpstr>
      <vt:lpstr> weet je nog? Het verhaal</vt:lpstr>
      <vt:lpstr>woord van de dag: de kiespijn</vt:lpstr>
      <vt:lpstr>de assistente(s)</vt:lpstr>
      <vt:lpstr>de behandelkamer </vt:lpstr>
      <vt:lpstr>de boor</vt:lpstr>
      <vt:lpstr>het gebit</vt:lpstr>
      <vt:lpstr>de kies</vt:lpstr>
      <vt:lpstr>de pijn</vt:lpstr>
      <vt:lpstr>ik heb pijn aan mijn ….</vt:lpstr>
      <vt:lpstr>de tand</vt:lpstr>
      <vt:lpstr>de tandarts</vt:lpstr>
      <vt:lpstr>de wachtkamer</vt:lpstr>
      <vt:lpstr>boren</vt:lpstr>
      <vt:lpstr>(kies) trekken</vt:lpstr>
      <vt:lpstr>gaatjes vullen</vt:lpstr>
      <vt:lpstr>het snoep                                    snoepen</vt:lpstr>
      <vt:lpstr>akelig (gevoel)</vt:lpstr>
      <vt:lpstr>bang</vt:lpstr>
      <vt:lpstr>(iets) eng (vinden)</vt:lpstr>
      <vt:lpstr>leuk</vt:lpstr>
      <vt:lpstr>spannend</vt:lpstr>
      <vt:lpstr>zenuwachtig</vt:lpstr>
      <vt:lpstr>meervoud</vt:lpstr>
      <vt:lpstr>meervoud</vt:lpstr>
      <vt:lpstr>meervoud</vt:lpstr>
      <vt:lpstr>meervoud</vt:lpstr>
      <vt:lpstr>Verwijzende functiewoorden</vt:lpstr>
      <vt:lpstr>Wat hebben wij geleerd?</vt:lpstr>
      <vt:lpstr>PowerPoint-presentatie</vt:lpstr>
      <vt:lpstr>Weet je nog?</vt:lpstr>
      <vt:lpstr>de behandelkamer</vt:lpstr>
      <vt:lpstr>de dokter</vt:lpstr>
      <vt:lpstr>het drankje</vt:lpstr>
      <vt:lpstr>de EHBO koffer</vt:lpstr>
      <vt:lpstr>de gang</vt:lpstr>
      <vt:lpstr>het infuus</vt:lpstr>
      <vt:lpstr>de matras</vt:lpstr>
      <vt:lpstr>de medicijnen</vt:lpstr>
      <vt:lpstr>de operatie</vt:lpstr>
      <vt:lpstr>de patiënt</vt:lpstr>
      <vt:lpstr>de pillen</vt:lpstr>
      <vt:lpstr>de pleister(s)</vt:lpstr>
      <vt:lpstr>de verpleegster</vt:lpstr>
      <vt:lpstr>de verpleegkundigen</vt:lpstr>
      <vt:lpstr>de wachtkamer</vt:lpstr>
      <vt:lpstr>het wagentje</vt:lpstr>
      <vt:lpstr>de (zieken)zaal</vt:lpstr>
      <vt:lpstr>de zieke</vt:lpstr>
      <vt:lpstr>het ziekenhuis</vt:lpstr>
      <vt:lpstr>opereren</vt:lpstr>
      <vt:lpstr>Kun je me helpen?</vt:lpstr>
      <vt:lpstr>Probleem: gebroken arm</vt:lpstr>
      <vt:lpstr>Doen: ga naar het ziekenhuis</vt:lpstr>
      <vt:lpstr>Doen: ga naar de dokter</vt:lpstr>
      <vt:lpstr>Oplossing: de arm in het gips</vt:lpstr>
      <vt:lpstr>meervoud</vt:lpstr>
      <vt:lpstr>meervoud</vt:lpstr>
      <vt:lpstr>Bijvoeglijk naamwoord</vt:lpstr>
      <vt:lpstr>Wat hebben wij geleerd?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Cursus 4 Module 3</dc:title>
  <dc:creator>Fabian</dc:creator>
  <cp:lastModifiedBy>Invaller Wissel</cp:lastModifiedBy>
  <cp:revision>161</cp:revision>
  <dcterms:created xsi:type="dcterms:W3CDTF">2010-03-17T20:23:09Z</dcterms:created>
  <dcterms:modified xsi:type="dcterms:W3CDTF">2018-02-12T07:11:14Z</dcterms:modified>
</cp:coreProperties>
</file>